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0" r:id="rId5"/>
    <p:sldId id="269" r:id="rId6"/>
    <p:sldId id="270" r:id="rId7"/>
    <p:sldId id="271" r:id="rId8"/>
    <p:sldId id="272" r:id="rId9"/>
    <p:sldId id="273" r:id="rId10"/>
    <p:sldId id="275" r:id="rId11"/>
    <p:sldId id="276" r:id="rId12"/>
    <p:sldId id="27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1C38A7-8310-4446-80F3-642837072F5A}" type="datetimeFigureOut">
              <a:rPr lang="en-PH" smtClean="0"/>
              <a:pPr/>
              <a:t>3/21/2015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A1C829-D11D-45E3-AEE3-070ED9D9A4F7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marklearning.com/blog/2015-trends-mean-business-analysis-project-management/" TargetMode="External"/><Relationship Id="rId2" Type="http://schemas.openxmlformats.org/officeDocument/2006/relationships/hyperlink" Target="https://www.iiba.org/babok-guid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dernanalyst.com/Resources/Articles/tabid/115/ID/3146/The-Top-10-Business-Analysis-Trends-for-2015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bac.com/" TargetMode="External"/><Relationship Id="rId2" Type="http://schemas.openxmlformats.org/officeDocument/2006/relationships/hyperlink" Target="http://www.facebook.com/vinaba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733799"/>
          </a:xfrm>
        </p:spPr>
        <p:txBody>
          <a:bodyPr>
            <a:normAutofit/>
          </a:bodyPr>
          <a:lstStyle/>
          <a:p>
            <a:r>
              <a:rPr lang="en-PH" sz="6000" dirty="0" smtClean="0"/>
              <a:t>“Business Analysis”</a:t>
            </a:r>
            <a:r>
              <a:rPr lang="en-PH" dirty="0" smtClean="0"/>
              <a:t/>
            </a:r>
            <a:br>
              <a:rPr lang="en-PH" dirty="0" smtClean="0"/>
            </a:br>
            <a:r>
              <a:rPr lang="en-PH" sz="4000" dirty="0" smtClean="0"/>
              <a:t>Business Analysis Trends in 2015?</a:t>
            </a:r>
            <a:endParaRPr lang="en-PH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27843" y="4267200"/>
            <a:ext cx="7772400" cy="2108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en-PH" sz="2000" dirty="0" smtClean="0">
                <a:solidFill>
                  <a:schemeClr val="bg1">
                    <a:lumMod val="65000"/>
                  </a:schemeClr>
                </a:solidFill>
              </a:rPr>
              <a:t>Prepared By: Tai Tran, CBAP</a:t>
            </a:r>
            <a:endParaRPr lang="en-PH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3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 Trends in 2015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1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Perspectives describe specialized ways which business analysis professionals provide unique value to the enterprise</a:t>
            </a:r>
            <a:endParaRPr lang="en-PH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Agile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Business Intelligence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Information Technology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Business Architecture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Business Process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 Trends in 2015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1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New techniques have been added to the business analysis tool belt.</a:t>
            </a:r>
            <a:endParaRPr lang="en-PH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Backlog Management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Business Model Canvas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Collaborative Games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Decision Modelling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Financial Analysis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Prioritization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Process Analysis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Reviews</a:t>
            </a:r>
          </a:p>
          <a:p>
            <a:pPr lvl="1" algn="just"/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Roles and Permission </a:t>
            </a:r>
          </a:p>
          <a:p>
            <a:pPr algn="just">
              <a:buFont typeface="Arial" pitchFamily="34" charset="0"/>
              <a:buChar char="•"/>
            </a:pP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 Trends in 2015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15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Cloud Computing</a:t>
            </a:r>
            <a:endParaRPr lang="en-PH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Predictive Analytics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&amp; Enterprise Analysis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&amp; Change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Strategic BA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Hybrid BA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Culture Shock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Balance in project governance</a:t>
            </a:r>
          </a:p>
          <a:p>
            <a:pPr algn="just"/>
            <a:r>
              <a:rPr lang="en-PH" sz="12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PH" sz="12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PH" sz="12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Sources:</a:t>
            </a:r>
          </a:p>
          <a:p>
            <a:pPr algn="just">
              <a:buFont typeface="Arial" pitchFamily="34" charset="0"/>
              <a:buChar char="•"/>
            </a:pPr>
            <a:r>
              <a:rPr lang="en-PH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BABOK v3 of IIBA: </a:t>
            </a:r>
            <a:r>
              <a:rPr lang="en-PH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https://www.iiba.org/babok-guide.aspx</a:t>
            </a:r>
            <a:endParaRPr lang="en-PH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en-PH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Elizabeth Larson, PMP, CBAP, CSM, PMI-PBA (CEO at Watermark Learning):</a:t>
            </a:r>
          </a:p>
          <a:p>
            <a:pPr algn="just"/>
            <a:r>
              <a:rPr lang="en-PH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3"/>
              </a:rPr>
              <a:t>http://www.watermarklearning.com/blog/2015-trends-mean-business-analysis-project-management/</a:t>
            </a:r>
            <a:endParaRPr lang="en-PH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en-PH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Mark Bashrum Vice President, Corporate Marketing and Strategic Intelligence, ESI International: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4"/>
              </a:rPr>
              <a:t>http://www.modernanalyst.com/Resources/Articles/tabid/115/ID/3146/The-Top-10-Business-Analysis-Trends-for-2015.aspx</a:t>
            </a:r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51816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 anchor="t"/>
          <a:lstStyle/>
          <a:p>
            <a:r>
              <a:rPr lang="vi-VN" b="1" dirty="0">
                <a:effectLst/>
              </a:rPr>
              <a:t>Cộng đồng Business Analyst Việt Nam</a:t>
            </a:r>
            <a:br>
              <a:rPr lang="vi-VN" b="1" dirty="0">
                <a:effectLst/>
              </a:rPr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PH" dirty="0" smtClean="0"/>
          </a:p>
          <a:p>
            <a:endParaRPr lang="en-PH" dirty="0"/>
          </a:p>
          <a:p>
            <a:endParaRPr lang="en-PH" dirty="0" smtClean="0"/>
          </a:p>
          <a:p>
            <a:endParaRPr lang="en-PH" dirty="0" smtClean="0"/>
          </a:p>
          <a:p>
            <a:r>
              <a:rPr lang="en-PH" dirty="0" smtClean="0">
                <a:hlinkClick r:id="rId2"/>
              </a:rPr>
              <a:t>Website: </a:t>
            </a:r>
            <a:r>
              <a:rPr lang="en-PH" dirty="0" smtClean="0">
                <a:hlinkClick r:id="rId3"/>
              </a:rPr>
              <a:t>www.vinabac.com/</a:t>
            </a:r>
            <a:endParaRPr lang="en-PH" dirty="0" smtClean="0"/>
          </a:p>
          <a:p>
            <a:r>
              <a:rPr lang="en-PH" dirty="0" err="1" smtClean="0">
                <a:hlinkClick r:id="rId2"/>
              </a:rPr>
              <a:t>Linkedin</a:t>
            </a:r>
            <a:r>
              <a:rPr lang="en-PH" dirty="0" smtClean="0">
                <a:hlinkClick r:id="rId2"/>
              </a:rPr>
              <a:t>: www.linkedin.com/ </a:t>
            </a:r>
          </a:p>
          <a:p>
            <a:r>
              <a:rPr lang="en-PH" dirty="0" smtClean="0">
                <a:hlinkClick r:id="rId2"/>
              </a:rPr>
              <a:t>Facebook: www.facebook.com/vinabac</a:t>
            </a:r>
            <a:endParaRPr lang="en-PH" dirty="0" smtClean="0"/>
          </a:p>
          <a:p>
            <a:endParaRPr lang="en-P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10244"/>
            <a:ext cx="2132860" cy="109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79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Outline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sz="3200" dirty="0" smtClean="0"/>
          </a:p>
          <a:p>
            <a:r>
              <a:rPr lang="en-PH" sz="3200" dirty="0" smtClean="0"/>
              <a:t>Introduction					</a:t>
            </a:r>
            <a:r>
              <a:rPr lang="en-PH" dirty="0" smtClean="0"/>
              <a:t>5 minutes</a:t>
            </a:r>
          </a:p>
          <a:p>
            <a:r>
              <a:rPr lang="en-PH" sz="3200" dirty="0" smtClean="0"/>
              <a:t>Tai’s Presentation			</a:t>
            </a:r>
            <a:r>
              <a:rPr lang="en-PH" dirty="0" smtClean="0"/>
              <a:t>30minutes</a:t>
            </a:r>
            <a:endParaRPr lang="en-PH" dirty="0"/>
          </a:p>
          <a:p>
            <a:r>
              <a:rPr lang="en-PH" sz="3200" dirty="0" smtClean="0"/>
              <a:t>Q&amp;A						</a:t>
            </a:r>
            <a:r>
              <a:rPr lang="en-PH" dirty="0" smtClean="0"/>
              <a:t>20 </a:t>
            </a:r>
            <a:r>
              <a:rPr lang="en-PH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xmlns="" val="26165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Tai Tran, CBAP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4038600"/>
          </a:xfrm>
        </p:spPr>
        <p:txBody>
          <a:bodyPr>
            <a:noAutofit/>
          </a:bodyPr>
          <a:lstStyle/>
          <a:p>
            <a:endParaRPr lang="en-PH" sz="1700" dirty="0" smtClean="0"/>
          </a:p>
          <a:p>
            <a:pPr marL="0" indent="0" algn="just">
              <a:buNone/>
            </a:pPr>
            <a:r>
              <a:rPr lang="en-US" sz="1700" dirty="0" smtClean="0"/>
              <a:t>Among most experienced and professional Business Analysts in Vietnam:</a:t>
            </a:r>
          </a:p>
          <a:p>
            <a:pPr marL="0" indent="0" algn="just">
              <a:buNone/>
            </a:pPr>
            <a:r>
              <a:rPr lang="en-US" sz="1700" dirty="0" smtClean="0"/>
              <a:t>- Certified Business Analyst Professional (CBAP®) designated by International Institute of Business Analysis (IIBA)</a:t>
            </a:r>
          </a:p>
          <a:p>
            <a:pPr marL="0" indent="0" algn="just">
              <a:buNone/>
            </a:pPr>
            <a:r>
              <a:rPr lang="en-US" sz="1700" dirty="0" smtClean="0"/>
              <a:t>- Founder of Business Analyst community in Vietnam (VINABAC)</a:t>
            </a:r>
          </a:p>
          <a:p>
            <a:pPr marL="0" indent="0" algn="just">
              <a:buNone/>
            </a:pPr>
            <a:r>
              <a:rPr lang="en-US" sz="1700" dirty="0" smtClean="0"/>
              <a:t>- Senior Business Analyst at Dai-</a:t>
            </a:r>
            <a:r>
              <a:rPr lang="en-US" sz="1700" dirty="0" err="1" smtClean="0"/>
              <a:t>ichi</a:t>
            </a:r>
            <a:r>
              <a:rPr lang="en-US" sz="1700" dirty="0" smtClean="0"/>
              <a:t> Life Vietnam with 10+ years of experience in Life Insurance industry</a:t>
            </a:r>
          </a:p>
          <a:p>
            <a:pPr marL="0" indent="0" algn="just">
              <a:buFontTx/>
              <a:buChar char="-"/>
            </a:pPr>
            <a:r>
              <a:rPr lang="en-US" sz="1700" dirty="0" smtClean="0"/>
              <a:t>  Top 10000 developer freelancers in the world in year 2012 ranked by Freelancer, the world's largest outsourcing marketplace.</a:t>
            </a:r>
          </a:p>
        </p:txBody>
      </p:sp>
      <p:pic>
        <p:nvPicPr>
          <p:cNvPr id="1026" name="Picture 2" descr="D:\Web and Graphic\Project\vinabac.com\offline\Doc\TaiTranCB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133600"/>
            <a:ext cx="25146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2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Business Analysts and System Analysts need to have interchangeable skill sets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“Agile” is a competency, not a methodology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role of the Business Analyst and Project Manager continue to overlap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 will get in on the action early and often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Requirements management gets sophisticated</a:t>
            </a: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Business Analysis continues to emerge as a profession with a career path in larger organizations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Project sponsors learn about BA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</a:t>
            </a: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roles of the BA and Product owner solidified and respected</a:t>
            </a: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Strong user stories will be the force driving effective requirements analysis and product backlog prioritization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Forget consensus, it’s all about collaboration and convergence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become the new </a:t>
            </a:r>
            <a:r>
              <a:rPr lang="en-PH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PMs</a:t>
            </a: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through Agile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were seen as the keystone to adopting Agile</a:t>
            </a: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U.S. federal government recognized the value of business analysis as it moves more toward an Agile environment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Strategic enterprise analysis slowly become the foundation of business architecture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 </a:t>
            </a:r>
            <a:r>
              <a:rPr lang="en-PH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Centers</a:t>
            </a: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of Excellence focus on proving their worth and driving innovation</a:t>
            </a: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1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PH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Modeling</a:t>
            </a: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skills take precedence in business analysis training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Communicating “up” become critical to articulating requirements’ impact on a deliverable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Demand for greater organizational efficiency increase demand for business architecture, business rules and business process experts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All levels of government agencies invest seriously in the role of business analysis</a:t>
            </a:r>
          </a:p>
          <a:p>
            <a:pPr algn="just">
              <a:buFont typeface="Arial" pitchFamily="34" charset="0"/>
              <a:buChar char="•"/>
            </a:pPr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Past BA Trends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1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Agile methods continue to gain traction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Emergence of a hybrid role of PM and BA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enhance skills to make their business case to stakeholders</a:t>
            </a:r>
          </a:p>
          <a:p>
            <a:pPr algn="just">
              <a:buFont typeface="Arial" pitchFamily="34" charset="0"/>
              <a:buChar char="•"/>
            </a:pPr>
            <a:r>
              <a:rPr lang="en-PH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BAs need to measure results to prove results</a:t>
            </a:r>
          </a:p>
          <a:p>
            <a:pPr algn="just"/>
            <a:endParaRPr lang="en-PH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1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1559</TotalTime>
  <Words>482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“Business Analysis” Business Analysis Trends in 2015?</vt:lpstr>
      <vt:lpstr>Outline</vt:lpstr>
      <vt:lpstr>Tai Tran, CBAP</vt:lpstr>
      <vt:lpstr>Past BA Trends</vt:lpstr>
      <vt:lpstr>Past BA Trends</vt:lpstr>
      <vt:lpstr>Past BA Trends</vt:lpstr>
      <vt:lpstr>Past BA Trends</vt:lpstr>
      <vt:lpstr>Past BA Trends</vt:lpstr>
      <vt:lpstr>Past BA Trends</vt:lpstr>
      <vt:lpstr>BA Trends in 2015</vt:lpstr>
      <vt:lpstr>BA Trends in 2015</vt:lpstr>
      <vt:lpstr>BA Trends in 2015</vt:lpstr>
      <vt:lpstr>Cộng đồng Business Analyst Việt Nam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“Business Analysis” Where are we heading?</dc:title>
  <dc:creator>Hermano</dc:creator>
  <cp:lastModifiedBy>TA.Tai</cp:lastModifiedBy>
  <cp:revision>50</cp:revision>
  <dcterms:created xsi:type="dcterms:W3CDTF">2013-08-07T15:52:10Z</dcterms:created>
  <dcterms:modified xsi:type="dcterms:W3CDTF">2015-03-21T09:03:08Z</dcterms:modified>
</cp:coreProperties>
</file>